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A1_1E123CE4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348" r:id="rId2"/>
    <p:sldId id="349" r:id="rId3"/>
    <p:sldId id="407" r:id="rId4"/>
    <p:sldId id="416" r:id="rId5"/>
    <p:sldId id="412" r:id="rId6"/>
    <p:sldId id="417" r:id="rId7"/>
    <p:sldId id="413" r:id="rId8"/>
    <p:sldId id="418" r:id="rId9"/>
    <p:sldId id="419" r:id="rId10"/>
    <p:sldId id="414" r:id="rId11"/>
    <p:sldId id="421" r:id="rId12"/>
    <p:sldId id="420" r:id="rId13"/>
    <p:sldId id="415" r:id="rId14"/>
    <p:sldId id="411" r:id="rId15"/>
  </p:sldIdLst>
  <p:sldSz cx="12192000" cy="6858000"/>
  <p:notesSz cx="6997700" cy="9283700"/>
  <p:embeddedFontLst>
    <p:embeddedFont>
      <p:font typeface="Amaranth" panose="02000503050000020004" pitchFamily="50" charset="0"/>
      <p:regular r:id="rId18"/>
      <p:bold r:id="rId19"/>
      <p:boldItalic r:id="rId20"/>
    </p:embeddedFont>
    <p:embeddedFont>
      <p:font typeface="Britannic Bold" panose="020B0903060703020204" pitchFamily="34" charset="0"/>
      <p:regular r:id="rId21"/>
    </p:embeddedFont>
    <p:embeddedFont>
      <p:font typeface="Cambria Math" panose="02040503050406030204" pitchFamily="18" charset="0"/>
      <p:regular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본고딕 KR Regular" panose="020B0500000000000000" pitchFamily="34" charset="-127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1B02652-1A27-4B4D-9DFC-ADE31D525129}">
          <p14:sldIdLst>
            <p14:sldId id="348"/>
            <p14:sldId id="349"/>
            <p14:sldId id="407"/>
            <p14:sldId id="416"/>
            <p14:sldId id="412"/>
            <p14:sldId id="417"/>
            <p14:sldId id="413"/>
            <p14:sldId id="418"/>
            <p14:sldId id="419"/>
            <p14:sldId id="414"/>
            <p14:sldId id="421"/>
            <p14:sldId id="420"/>
            <p14:sldId id="415"/>
          </p14:sldIdLst>
        </p14:section>
        <p14:section name="제목 없는 구역" id="{717BEC74-ADAC-487D-B28C-C50206708876}">
          <p14:sldIdLst>
            <p14:sldId id="41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A330891-9F55-9577-F568-D88AD749E631}" name="손수민" initials="손" userId="S::ssmin1215@o365.skku.edu::891547d1-23f4-4fc7-bb9d-3673ba9c4b2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손 수민" initials="손수" lastIdx="2" clrIdx="0">
    <p:extLst>
      <p:ext uri="{19B8F6BF-5375-455C-9EA6-DF929625EA0E}">
        <p15:presenceInfo xmlns:p15="http://schemas.microsoft.com/office/powerpoint/2012/main" userId="32ea3331712019a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E2F1D9"/>
    <a:srgbClr val="DDB0FF"/>
    <a:srgbClr val="99E3FF"/>
    <a:srgbClr val="FCE5D6"/>
    <a:srgbClr val="FFF2CD"/>
    <a:srgbClr val="00BAFF"/>
    <a:srgbClr val="B14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49" autoAdjust="0"/>
    <p:restoredTop sz="94685"/>
  </p:normalViewPr>
  <p:slideViewPr>
    <p:cSldViewPr snapToGrid="0">
      <p:cViewPr varScale="1">
        <p:scale>
          <a:sx n="77" d="100"/>
          <a:sy n="77" d="100"/>
        </p:scale>
        <p:origin x="80" y="19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omments/modernComment_1A1_1E123CE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FD41158-87E1-40C0-B7DA-3592D69B8181}" authorId="{3A330891-9F55-9577-F568-D88AD749E631}" created="2022-03-02T09:15:06.900">
    <pc:sldMkLst xmlns:pc="http://schemas.microsoft.com/office/powerpoint/2013/main/command">
      <pc:docMk/>
      <pc:sldMk cId="504511716" sldId="417"/>
    </pc:sldMkLst>
    <p188:txBody>
      <a:bodyPr/>
      <a:lstStyle/>
      <a:p>
        <a:r>
          <a:rPr lang="ko-KR" altLang="en-US"/>
          <a:t>리플레이어택 
방지 방법을 모르겠음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988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47680-5B45-4075-8EF5-A6499484B3D5}" type="datetimeFigureOut">
              <a:rPr lang="en-US" smtClean="0">
                <a:latin typeface="Amaranth" panose="02000503000000020004" pitchFamily="50" charset="0"/>
              </a:rPr>
              <a:t>3/2/2022</a:t>
            </a:fld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988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86DFC2-323F-45CF-9F5E-8362F361C984}" type="slidenum">
              <a:rPr lang="en-US" smtClean="0">
                <a:latin typeface="Amaranth" panose="02000503000000020004" pitchFamily="50" charset="0"/>
              </a:rPr>
              <a:t>‹#›</a:t>
            </a:fld>
            <a:endParaRPr lang="en-US">
              <a:latin typeface="Amaranth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685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744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7BC75996-6902-45E1-91B2-84002FE0FDDD}" type="datetimeFigureOut">
              <a:rPr lang="ko-KR" altLang="en-US" smtClean="0"/>
              <a:pPr/>
              <a:t>2022-03-02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31" tIns="46516" rIns="93031" bIns="46516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9770" y="4467781"/>
            <a:ext cx="5598160" cy="3655457"/>
          </a:xfrm>
          <a:prstGeom prst="rect">
            <a:avLst/>
          </a:prstGeom>
        </p:spPr>
        <p:txBody>
          <a:bodyPr vert="horz" lIns="93031" tIns="46516" rIns="93031" bIns="46516" rtlCol="0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744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AC3B06DF-F96A-40D8-B2BA-ACB7EF14802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953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89159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69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4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5" indent="0" algn="ctr"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735432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354157"/>
            <a:ext cx="3932237" cy="2140168"/>
          </a:xfrm>
        </p:spPr>
        <p:txBody>
          <a:bodyPr anchor="b">
            <a:noAutofit/>
          </a:bodyPr>
          <a:lstStyle>
            <a:lvl1pPr latinLnBrk="0">
              <a:defRPr sz="36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67299" y="282035"/>
            <a:ext cx="6232071" cy="6439444"/>
          </a:xfrm>
        </p:spPr>
        <p:txBody>
          <a:bodyPr>
            <a:normAutofit/>
          </a:bodyPr>
          <a:lstStyle>
            <a:lvl1pPr marL="274320" indent="-274320" defTabSz="228600" latinLnBrk="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600" b="0" i="0"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defRPr>
            </a:lvl1pPr>
            <a:lvl2pPr marL="868663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400"/>
            </a:lvl2pPr>
            <a:lvl3pPr marL="1371577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000"/>
            </a:lvl3pPr>
            <a:lvl4pPr marL="1714466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4pPr>
            <a:lvl5pPr marL="2171655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556231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latinLnBrk="0">
              <a:defRPr sz="2400"/>
            </a:lvl1pPr>
            <a:lvl2pPr latinLnBrk="0">
              <a:defRPr sz="2000"/>
            </a:lvl2pPr>
            <a:lvl3pPr latinLnBrk="0">
              <a:defRPr sz="1800"/>
            </a:lvl3pPr>
            <a:lvl4pPr latinLnBrk="0">
              <a:defRPr sz="1600"/>
            </a:lvl4pPr>
            <a:lvl5pPr latinLnBrk="0"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766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marL="273600" indent="-273600" latinLnBrk="0">
              <a:buFont typeface="+mj-lt"/>
              <a:buAutoNum type="arabicPeriod"/>
              <a:defRPr sz="2400"/>
            </a:lvl1pPr>
            <a:lvl2pPr marL="687600" indent="-273600" latinLnBrk="0">
              <a:buFont typeface="+mj-lt"/>
              <a:buAutoNum type="arabicPeriod"/>
              <a:defRPr sz="2000"/>
            </a:lvl2pPr>
            <a:lvl3pPr marL="1144800" indent="-230400" latinLnBrk="0">
              <a:buFont typeface="+mj-lt"/>
              <a:buAutoNum type="arabicPeriod"/>
              <a:defRPr sz="1800"/>
            </a:lvl3pPr>
            <a:lvl4pPr latinLnBrk="0"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59430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Black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>
            <a:lvl1pPr latinLnBrk="0"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 latinLnBrk="0"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 latinLnBrk="0"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 latinLnBrk="0"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 latinLnBrk="0"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18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1839736"/>
            <a:ext cx="10515600" cy="2127254"/>
          </a:xfrm>
        </p:spPr>
        <p:txBody>
          <a:bodyPr>
            <a:no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838200" y="4079526"/>
            <a:ext cx="10515600" cy="227682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4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 latinLnBrk="0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814761"/>
            <a:ext cx="10515600" cy="1274893"/>
          </a:xfrm>
        </p:spPr>
        <p:txBody>
          <a:bodyPr>
            <a:normAutofit/>
          </a:bodyPr>
          <a:lstStyle>
            <a:lvl1pPr marL="0" indent="0" latinLnBrk="0" hangingPunct="1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3617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33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778399"/>
            <a:ext cx="5157787" cy="648001"/>
          </a:xfrm>
        </p:spPr>
        <p:txBody>
          <a:bodyPr anchor="ctr">
            <a:normAutofit/>
          </a:bodyPr>
          <a:lstStyle>
            <a:lvl1pPr marL="0" indent="0" latinLnBrk="0">
              <a:buNone/>
              <a:defRPr sz="2800" b="1" baseline="0">
                <a:latin typeface="+mj-lt"/>
                <a:ea typeface="+mj-ea"/>
                <a:cs typeface="SirinStencil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2" y="1778399"/>
            <a:ext cx="5183188" cy="648001"/>
          </a:xfrm>
        </p:spPr>
        <p:txBody>
          <a:bodyPr anchor="ctr">
            <a:normAutofit/>
          </a:bodyPr>
          <a:lstStyle>
            <a:lvl1pPr marL="0" indent="0">
              <a:buNone/>
              <a:defRPr lang="en-US" altLang="ko-KR" sz="2800" b="1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Monoton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marL="0" lv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44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63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D17A344-6D7C-4984-BF17-9AE7BEB57807}"/>
              </a:ext>
            </a:extLst>
          </p:cNvPr>
          <p:cNvGrpSpPr/>
          <p:nvPr userDrawn="1"/>
        </p:nvGrpSpPr>
        <p:grpSpPr>
          <a:xfrm>
            <a:off x="0" y="6516093"/>
            <a:ext cx="1716737" cy="313861"/>
            <a:chOff x="9574310" y="475081"/>
            <a:chExt cx="1716737" cy="31386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801D1905-60D7-4932-BD69-3101B5A05C21}"/>
                </a:ext>
              </a:extLst>
            </p:cNvPr>
            <p:cNvCxnSpPr>
              <a:cxnSpLocks/>
            </p:cNvCxnSpPr>
            <p:nvPr/>
          </p:nvCxnSpPr>
          <p:spPr>
            <a:xfrm>
              <a:off x="11291047" y="488011"/>
              <a:ext cx="0" cy="288000"/>
            </a:xfrm>
            <a:prstGeom prst="line">
              <a:avLst/>
            </a:prstGeom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바닥글 개체 틀 3">
              <a:extLst>
                <a:ext uri="{FF2B5EF4-FFF2-40B4-BE49-F238E27FC236}">
                  <a16:creationId xmlns:a16="http://schemas.microsoft.com/office/drawing/2014/main" id="{ECA9A5FF-CD52-47B4-B8AE-FC54A2D3B886}"/>
                </a:ext>
              </a:extLst>
            </p:cNvPr>
            <p:cNvSpPr txBox="1">
              <a:spLocks/>
            </p:cNvSpPr>
            <p:nvPr/>
          </p:nvSpPr>
          <p:spPr>
            <a:xfrm>
              <a:off x="9574310" y="475081"/>
              <a:ext cx="1689841" cy="313861"/>
            </a:xfrm>
            <a:prstGeom prst="rect">
              <a:avLst/>
            </a:prstGeom>
            <a:ln w="28575" cap="flat" cmpd="sng" algn="ctr">
              <a:noFill/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solidFill>
                    <a:schemeClr val="tx1"/>
                  </a:solidFill>
                </a:rPr>
                <a:t>Hacker’s In </a:t>
              </a:r>
              <a:r>
                <a:rPr lang="en-US" altLang="ko-KR" err="1">
                  <a:solidFill>
                    <a:schemeClr val="tx1"/>
                  </a:solidFill>
                </a:rPr>
                <a:t>inTrusion</a:t>
              </a:r>
              <a:endParaRPr lang="en-US" altLang="ko-KR">
                <a:solidFill>
                  <a:schemeClr val="tx1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6CA62D2-8D3B-472E-A60D-AE93019400FD}"/>
              </a:ext>
            </a:extLst>
          </p:cNvPr>
          <p:cNvSpPr txBox="1"/>
          <p:nvPr userDrawn="1"/>
        </p:nvSpPr>
        <p:spPr>
          <a:xfrm>
            <a:off x="1689841" y="6516093"/>
            <a:ext cx="527482" cy="313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B15BF13-0622-4A59-B29F-164774F9CAD9}" type="slidenum">
              <a:rPr lang="ko-KR" altLang="en-US" sz="1400" b="1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pPr algn="ctr"/>
              <a:t>‹#›</a:t>
            </a:fld>
            <a:endParaRPr lang="ko-KR" altLang="en-US" sz="1400" b="1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94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71" r:id="rId8"/>
    <p:sldLayoutId id="2147483667" r:id="rId9"/>
    <p:sldLayoutId id="2147483668" r:id="rId10"/>
    <p:sldLayoutId id="2147483669" r:id="rId11"/>
    <p:sldLayoutId id="214748367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hd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000" b="0" kern="1200" spc="100" baseline="0">
          <a:solidFill>
            <a:schemeClr val="tx1"/>
          </a:solidFill>
          <a:latin typeface="+mj-lt"/>
          <a:ea typeface="+mj-ea"/>
          <a:cs typeface="Bungee Shade" charset="0"/>
        </a:defRPr>
      </a:lvl1pPr>
    </p:titleStyle>
    <p:bodyStyle>
      <a:lvl1pPr marL="274320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FF3300"/>
        </a:buClr>
        <a:buFont typeface="Arial" panose="020B0604020202020204" pitchFamily="34" charset="0"/>
        <a:buChar char="•"/>
        <a:defRPr sz="2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1pPr>
      <a:lvl2pPr marL="685783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50"/>
        </a:buClr>
        <a:buFont typeface="Wingdings" panose="05000000000000000000" pitchFamily="2" charset="2"/>
        <a:buChar char=""/>
        <a:defRPr sz="2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2pPr>
      <a:lvl3pPr marL="1142971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F0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3pPr>
      <a:lvl4pPr marL="1600160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4pPr>
      <a:lvl5pPr marL="2057349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A1_1E123C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96A95D5-2BB0-49F8-A211-55144E5703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Chapter 17: TLS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12D69DC5-F396-4F9A-BAF3-B7D44479FF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altLang="ko-KR" dirty="0"/>
              <a:t>Freshman Seminar</a:t>
            </a:r>
          </a:p>
          <a:p>
            <a:r>
              <a:rPr lang="en-US" altLang="ko-KR" dirty="0"/>
              <a:t>2022.03.04</a:t>
            </a:r>
          </a:p>
          <a:p>
            <a:r>
              <a:rPr lang="en-US" altLang="ko-KR" dirty="0"/>
              <a:t>Sumin Sohn</a:t>
            </a:r>
          </a:p>
        </p:txBody>
      </p:sp>
    </p:spTree>
    <p:extLst>
      <p:ext uri="{BB962C8B-B14F-4D97-AF65-F5344CB8AC3E}">
        <p14:creationId xmlns:p14="http://schemas.microsoft.com/office/powerpoint/2010/main" val="618900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85C59-82B2-48DA-93E1-2C2F2845A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POODLE attack #1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876DF7-3558-4221-B0D0-AE0393F785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Padding Oracle attack can be possible by downgrading TLS version</a:t>
            </a:r>
          </a:p>
          <a:p>
            <a:pPr lvl="1"/>
            <a:r>
              <a:rPr lang="en-US" altLang="ko-KR" dirty="0"/>
              <a:t>By downgrading to SSL v3.0</a:t>
            </a:r>
          </a:p>
          <a:p>
            <a:pPr lvl="1"/>
            <a:r>
              <a:rPr lang="en-US" altLang="ko-KR" dirty="0"/>
              <a:t>Solved by Disabling SSL v3.0</a:t>
            </a:r>
          </a:p>
          <a:p>
            <a:r>
              <a:rPr lang="en-US" altLang="ko-KR" dirty="0"/>
              <a:t>Attacker with the ability to modify ciphertext can extract value of the plaintext</a:t>
            </a:r>
          </a:p>
          <a:p>
            <a:r>
              <a:rPr lang="en-US" altLang="ko-KR" dirty="0"/>
              <a:t>Use of Mac-then-encrypt and CBC make this attack possible</a:t>
            </a:r>
          </a:p>
          <a:p>
            <a:pPr lvl="1"/>
            <a:r>
              <a:rPr lang="en-US" altLang="ko-KR" dirty="0"/>
              <a:t>Because of </a:t>
            </a:r>
            <a:r>
              <a:rPr lang="en-US" altLang="ko-KR" dirty="0" err="1"/>
              <a:t>MtE</a:t>
            </a:r>
            <a:r>
              <a:rPr lang="en-US" altLang="ko-KR" dirty="0"/>
              <a:t>, the receiver need to decrypt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0B2A82-C6EA-4AD9-8789-8D60B73D00A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881423"/>
            <a:ext cx="5760304" cy="2319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593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46C75288-DA9A-4CB0-99E6-1FF54B0F8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POODLE attack #2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B89631ED-52C2-4D86-8E6B-5C352078B2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Three possible ways for the decrypted data look</a:t>
            </a:r>
          </a:p>
          <a:p>
            <a:pPr lvl="1"/>
            <a:r>
              <a:rPr lang="en-US" altLang="ko-KR" dirty="0"/>
              <a:t>Invalid padding</a:t>
            </a:r>
          </a:p>
          <a:p>
            <a:pPr lvl="1"/>
            <a:r>
              <a:rPr lang="en-US" altLang="ko-KR" dirty="0"/>
              <a:t>Valid padding, wrong HMAC</a:t>
            </a:r>
          </a:p>
          <a:p>
            <a:pPr lvl="1"/>
            <a:r>
              <a:rPr lang="en-US" altLang="ko-KR" dirty="0"/>
              <a:t>Valid padding, correct HMAC</a:t>
            </a:r>
          </a:p>
          <a:p>
            <a:r>
              <a:rPr lang="en-US" altLang="ko-KR" dirty="0"/>
              <a:t>From the second case, the attacker can assume the plaintext</a:t>
            </a:r>
            <a:endParaRPr lang="ko-KR" altLang="en-US" dirty="0"/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D89416B7-E0A8-42C9-AE71-1CD6EB5F10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838893"/>
            <a:ext cx="5766090" cy="2394787"/>
          </a:xfrm>
        </p:spPr>
      </p:pic>
    </p:spTree>
    <p:extLst>
      <p:ext uri="{BB962C8B-B14F-4D97-AF65-F5344CB8AC3E}">
        <p14:creationId xmlns:p14="http://schemas.microsoft.com/office/powerpoint/2010/main" val="2726197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E1A372-AE12-4462-AE68-814A1AA05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Poodle Attack #3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BE0C7F-0DF9-44C0-8DA9-61E3F979FC0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By changing bits of previous ciphertext block, second condition occur</a:t>
            </a:r>
          </a:p>
          <a:p>
            <a:r>
              <a:rPr lang="en-US" altLang="ko-KR" dirty="0"/>
              <a:t>Wrong HMAC and correct padding scenario make attacker possible to decrypted block</a:t>
            </a:r>
          </a:p>
          <a:p>
            <a:r>
              <a:rPr lang="en-US" altLang="ko-KR" dirty="0"/>
              <a:t>Can know full plaintext by adjusting padding bits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55F8F0B7-ABD6-4A0E-A3FE-ADA47891076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83628" y="970937"/>
            <a:ext cx="3974232" cy="5518764"/>
          </a:xfrm>
        </p:spPr>
      </p:pic>
    </p:spTree>
    <p:extLst>
      <p:ext uri="{BB962C8B-B14F-4D97-AF65-F5344CB8AC3E}">
        <p14:creationId xmlns:p14="http://schemas.microsoft.com/office/powerpoint/2010/main" val="965919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171E8A-60B0-4708-835F-B2681FD8B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Authenticated Encryption with Associated Data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4DC949-83C7-4119-83FA-96589079C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combination of cipher and MAC</a:t>
            </a:r>
          </a:p>
          <a:p>
            <a:r>
              <a:rPr lang="en-US" altLang="ko-KR" dirty="0"/>
              <a:t>GCM was the representation of AEAD</a:t>
            </a:r>
          </a:p>
          <a:p>
            <a:r>
              <a:rPr lang="en-US" altLang="ko-KR" dirty="0"/>
              <a:t>Data is both authenticated and encrypted</a:t>
            </a:r>
          </a:p>
          <a:p>
            <a:r>
              <a:rPr lang="en-US" altLang="ko-KR" dirty="0"/>
              <a:t>AES-GCM/CCM Was explained on previous chapter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7209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A1F2C-3E73-2341-A780-1E98ED4ED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Conclusion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FE4472-AECB-0D4B-A3AF-D2E6DB00D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Change virtual circuit to datagram to make router’s job easier</a:t>
            </a:r>
          </a:p>
          <a:p>
            <a:r>
              <a:rPr kumimoji="1" lang="en-US" altLang="ko-KR" dirty="0"/>
              <a:t>Learn how router really works by examining inside of router</a:t>
            </a:r>
          </a:p>
          <a:p>
            <a:r>
              <a:rPr kumimoji="1" lang="en-US" altLang="ko-KR" dirty="0"/>
              <a:t>IPv4 and IPv6</a:t>
            </a:r>
          </a:p>
          <a:p>
            <a:r>
              <a:rPr kumimoji="1" lang="en-US" altLang="ko-KR" dirty="0"/>
              <a:t>Routing algorithm is needed to determine the best path</a:t>
            </a:r>
          </a:p>
          <a:p>
            <a:r>
              <a:rPr kumimoji="1" lang="en-US" altLang="ko-KR" dirty="0"/>
              <a:t>Learn how broadcasting and multicasting works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573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84EF1-95BC-4C35-9661-1E2E094FF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Contents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C06717-F737-4B9A-95EE-DC808A221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17.5 TLS 1.3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5883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119430-9286-A644-B909-22520AB61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17.5 TLS 1.3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3DF22D-147F-6D4F-AD74-97A057C6B4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8907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DF12447-54AC-4579-A0CE-F86313906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1-RTT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C68AF2D-D0BA-4470-B9CA-EF8DD0EAF33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Round trip time is reduced by one compared to 1.2</a:t>
            </a:r>
          </a:p>
          <a:p>
            <a:pPr lvl="1"/>
            <a:r>
              <a:rPr lang="en-US" altLang="ko-KR" dirty="0"/>
              <a:t>How?</a:t>
            </a:r>
          </a:p>
          <a:p>
            <a:pPr lvl="2"/>
            <a:r>
              <a:rPr lang="en-US" altLang="ko-KR" dirty="0"/>
              <a:t>1.3 reduced shared symmetric key options</a:t>
            </a:r>
          </a:p>
          <a:p>
            <a:pPr lvl="2"/>
            <a:r>
              <a:rPr lang="en-US" altLang="ko-KR" dirty="0"/>
              <a:t>Don’t need to wait until the server confirm shared symmetric key option</a:t>
            </a:r>
          </a:p>
          <a:p>
            <a:r>
              <a:rPr lang="en-US" altLang="ko-KR" dirty="0"/>
              <a:t>Reducing 1-RTT is critical to speed</a:t>
            </a:r>
          </a:p>
          <a:p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45F49F94-DAB5-4700-A12B-43E636A5F6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41448"/>
            <a:ext cx="5905620" cy="3057574"/>
          </a:xfrm>
        </p:spPr>
      </p:pic>
    </p:spTree>
    <p:extLst>
      <p:ext uri="{BB962C8B-B14F-4D97-AF65-F5344CB8AC3E}">
        <p14:creationId xmlns:p14="http://schemas.microsoft.com/office/powerpoint/2010/main" val="1985666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CCD3B21-E2F1-40B7-AECE-F0E459ED8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0-RTT Resumption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내용 개체 틀 4">
                <a:extLst>
                  <a:ext uri="{FF2B5EF4-FFF2-40B4-BE49-F238E27FC236}">
                    <a16:creationId xmlns:a16="http://schemas.microsoft.com/office/drawing/2014/main" id="{54684812-EA9F-49FF-B92B-7F8C03594E5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For resuming session</a:t>
                </a:r>
              </a:p>
              <a:p>
                <a:pPr lvl="1"/>
                <a:r>
                  <a:rPr lang="en-US" altLang="ko-KR" dirty="0"/>
                  <a:t>Don’t need to authenticate each other</a:t>
                </a:r>
              </a:p>
              <a:p>
                <a:pPr lvl="1"/>
                <a:r>
                  <a:rPr lang="en-US" altLang="ko-KR" dirty="0"/>
                  <a:t>Also, don’t need to share key again</a:t>
                </a:r>
              </a:p>
              <a:p>
                <a:r>
                  <a:rPr lang="en-US" altLang="ko-KR" dirty="0"/>
                  <a:t>PSK resumption</a:t>
                </a:r>
              </a:p>
              <a:p>
                <a:pPr lvl="1"/>
                <a:r>
                  <a:rPr lang="en-US" altLang="ko-KR" dirty="0"/>
                  <a:t>PSK stands for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𝑝𝑟𝑒</m:t>
                    </m:r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_</m:t>
                    </m:r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𝑠h𝑎𝑟𝑒𝑑</m:t>
                    </m:r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_</m:t>
                    </m:r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𝑘𝑒𝑦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For first handshake,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𝑝𝑟𝑒</m:t>
                    </m:r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_</m:t>
                    </m:r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𝑠h𝑎𝑟𝑒𝑑</m:t>
                    </m:r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_</m:t>
                    </m:r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𝑘𝑒𝑦</m:t>
                    </m:r>
                  </m:oMath>
                </a14:m>
                <a:r>
                  <a:rPr lang="en-US" altLang="ko-KR" dirty="0"/>
                  <a:t> is defined for 0-RTT</a:t>
                </a:r>
              </a:p>
              <a:p>
                <a:pPr lvl="1"/>
                <a:r>
                  <a:rPr lang="en-US" altLang="ko-KR" dirty="0"/>
                  <a:t>PSK is only used for continuing session</a:t>
                </a:r>
              </a:p>
              <a:p>
                <a:pPr lvl="1"/>
                <a:r>
                  <a:rPr lang="en-US" altLang="ko-KR" dirty="0"/>
                  <a:t>With PSK, the client and server don’t need to do the authentication procedure with certificate</a:t>
                </a:r>
              </a:p>
              <a:p>
                <a:pPr lvl="1"/>
                <a:endParaRPr lang="ko-KR" altLang="en-US" dirty="0"/>
              </a:p>
            </p:txBody>
          </p:sp>
        </mc:Choice>
        <mc:Fallback>
          <p:sp>
            <p:nvSpPr>
              <p:cNvPr id="5" name="내용 개체 틀 4">
                <a:extLst>
                  <a:ext uri="{FF2B5EF4-FFF2-40B4-BE49-F238E27FC236}">
                    <a16:creationId xmlns:a16="http://schemas.microsoft.com/office/drawing/2014/main" id="{54684812-EA9F-49FF-B92B-7F8C03594E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9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7457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3D62AB-5FB4-4650-8433-32F9B8CBB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0-RTT Replay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DFE125-62E0-4634-8BEB-3E9568119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attacker can do the replay attack if attacker can obtain 0-RTT packet</a:t>
            </a:r>
          </a:p>
          <a:p>
            <a:r>
              <a:rPr lang="en-US" altLang="ko-KR" dirty="0"/>
              <a:t>The server must be prudent for turning on 0-RTT option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451171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B640A5-CE4C-43B6-A17F-09290B25F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Perfect Forward Secrecy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D14625-EBC3-4B46-B667-4C22E8BE5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Encryption system that changes keys frequently and automatically</a:t>
            </a:r>
          </a:p>
          <a:p>
            <a:r>
              <a:rPr lang="en-US" altLang="ko-KR" dirty="0"/>
              <a:t>Achieved by ephemeral session key share</a:t>
            </a:r>
          </a:p>
          <a:p>
            <a:pPr lvl="1"/>
            <a:r>
              <a:rPr lang="en-US" altLang="ko-KR" dirty="0"/>
              <a:t>Diffie </a:t>
            </a:r>
            <a:r>
              <a:rPr lang="en-US" altLang="ko-KR" dirty="0" err="1"/>
              <a:t>hellman</a:t>
            </a:r>
            <a:r>
              <a:rPr lang="en-US" altLang="ko-KR" dirty="0"/>
              <a:t> key share is representative</a:t>
            </a:r>
          </a:p>
          <a:p>
            <a:r>
              <a:rPr lang="en-US" altLang="ko-KR" dirty="0"/>
              <a:t>E.g., key ‘A’ is exposed</a:t>
            </a:r>
          </a:p>
          <a:p>
            <a:pPr lvl="1"/>
            <a:r>
              <a:rPr lang="en-US" altLang="ko-KR" dirty="0"/>
              <a:t>RSA</a:t>
            </a:r>
          </a:p>
          <a:p>
            <a:pPr lvl="2"/>
            <a:r>
              <a:rPr lang="en-US" altLang="ko-KR" dirty="0"/>
              <a:t>Massive amount of sensitive data can be exposed</a:t>
            </a:r>
          </a:p>
          <a:p>
            <a:pPr lvl="1"/>
            <a:r>
              <a:rPr lang="en-US" altLang="ko-KR" dirty="0"/>
              <a:t>DH</a:t>
            </a:r>
          </a:p>
          <a:p>
            <a:pPr lvl="2"/>
            <a:r>
              <a:rPr lang="en-US" altLang="ko-KR" dirty="0"/>
              <a:t>Only certain part of sensitive data is exposed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5573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105338-7698-466B-B202-AD7E1E013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Forwards vs Backwards Secrecy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721B4C-9334-47D2-B429-28E442183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Forward secrecy</a:t>
            </a:r>
          </a:p>
          <a:p>
            <a:pPr lvl="1"/>
            <a:r>
              <a:rPr lang="en-US" altLang="ko-KR" dirty="0"/>
              <a:t>Guards against future compromises of past sessions</a:t>
            </a:r>
          </a:p>
          <a:p>
            <a:r>
              <a:rPr lang="en-US" altLang="ko-KR" dirty="0"/>
              <a:t>Backward secrecy</a:t>
            </a:r>
          </a:p>
          <a:p>
            <a:pPr lvl="1"/>
            <a:r>
              <a:rPr lang="en-US" altLang="ko-KR" dirty="0"/>
              <a:t>Self-mitigate compromises of past sessions</a:t>
            </a:r>
          </a:p>
          <a:p>
            <a:r>
              <a:rPr lang="en-US" altLang="ko-KR" dirty="0"/>
              <a:t>Main difference</a:t>
            </a:r>
          </a:p>
          <a:p>
            <a:pPr lvl="1"/>
            <a:r>
              <a:rPr lang="en-US" altLang="ko-KR" dirty="0"/>
              <a:t>Forward is preventative</a:t>
            </a:r>
          </a:p>
          <a:p>
            <a:pPr lvl="1"/>
            <a:r>
              <a:rPr lang="en-US" altLang="ko-KR" dirty="0"/>
              <a:t>Backward is mitigating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1094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B31CAA-5E67-4DEE-9546-B0DD0BC56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Double Ratchet Algorithm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4D309C-D57F-4085-8AA3-5B6D68554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435508"/>
      </p:ext>
    </p:extLst>
  </p:cSld>
  <p:clrMapOvr>
    <a:masterClrMapping/>
  </p:clrMapOvr>
</p:sld>
</file>

<file path=ppt/theme/theme1.xml><?xml version="1.0" encoding="utf-8"?>
<a:theme xmlns:a="http://schemas.openxmlformats.org/drawingml/2006/main" name="One Lis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Britannic Bold"/>
        <a:ea typeface="본명조 Heavy"/>
        <a:cs typeface=""/>
      </a:majorFont>
      <a:minorFont>
        <a:latin typeface="Amaranth"/>
        <a:ea typeface="본고딕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2EDE3412-EFF5-4690-9B6E-675B9B7DDBD1}" vid="{D35ADE08-6298-4040-BCAC-34889558571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hit 220103_수정</Template>
  <TotalTime>6200</TotalTime>
  <Words>425</Words>
  <Application>Microsoft Office PowerPoint</Application>
  <PresentationFormat>와이드스크린</PresentationFormat>
  <Paragraphs>71</Paragraphs>
  <Slides>14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Britannic Bold</vt:lpstr>
      <vt:lpstr>Wingdings</vt:lpstr>
      <vt:lpstr>Cambria Math</vt:lpstr>
      <vt:lpstr>Amaranth</vt:lpstr>
      <vt:lpstr>Arial</vt:lpstr>
      <vt:lpstr>본고딕 KR Regular</vt:lpstr>
      <vt:lpstr>Consolas</vt:lpstr>
      <vt:lpstr>One List</vt:lpstr>
      <vt:lpstr>Chapter 17: TLS</vt:lpstr>
      <vt:lpstr>Contents</vt:lpstr>
      <vt:lpstr>17.5 TLS 1.3</vt:lpstr>
      <vt:lpstr>1-RTT</vt:lpstr>
      <vt:lpstr>0-RTT Resumption</vt:lpstr>
      <vt:lpstr>0-RTT Replay Attack</vt:lpstr>
      <vt:lpstr>Perfect Forward Secrecy</vt:lpstr>
      <vt:lpstr>Forwards vs Backwards Secrecy</vt:lpstr>
      <vt:lpstr>Double Ratchet Algorithm</vt:lpstr>
      <vt:lpstr>POODLE attack #1</vt:lpstr>
      <vt:lpstr>POODLE attack #2</vt:lpstr>
      <vt:lpstr>Poodle Attack #3</vt:lpstr>
      <vt:lpstr>Authenticated Encryption with Associated Data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Fonts 글꼴</dc:title>
  <dc:creator>강민경</dc:creator>
  <cp:lastModifiedBy>손수민</cp:lastModifiedBy>
  <cp:revision>41</cp:revision>
  <cp:lastPrinted>2016-11-28T00:53:03Z</cp:lastPrinted>
  <dcterms:created xsi:type="dcterms:W3CDTF">2022-01-09T08:49:23Z</dcterms:created>
  <dcterms:modified xsi:type="dcterms:W3CDTF">2022-03-02T10:00:15Z</dcterms:modified>
</cp:coreProperties>
</file>

<file path=docProps/thumbnail.jpeg>
</file>